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9" r:id="rId2"/>
    <p:sldId id="265" r:id="rId3"/>
  </p:sldIdLst>
  <p:sldSz cx="12192000" cy="16256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8" autoAdjust="0"/>
    <p:restoredTop sz="94660"/>
  </p:normalViewPr>
  <p:slideViewPr>
    <p:cSldViewPr snapToGrid="0">
      <p:cViewPr varScale="1">
        <p:scale>
          <a:sx n="46" d="100"/>
          <a:sy n="46" d="100"/>
        </p:scale>
        <p:origin x="270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9A78C9CD-25D3-48B6-A839-562CDBF4EEA2}" type="datetimeFigureOut">
              <a:rPr kumimoji="1" lang="ja-JP" altLang="en-US" smtClean="0"/>
              <a:t>2026/8/5</a:t>
            </a:fld>
            <a:endParaRPr kumimoji="1" lang="ja-JP" altLang="en-US"/>
          </a:p>
        </p:txBody>
      </p:sp>
      <p:sp>
        <p:nvSpPr>
          <p:cNvPr id="4" name="スライド イメージ プレースホルダー 3"/>
          <p:cNvSpPr>
            <a:spLocks noGrp="1" noRot="1" noChangeAspect="1"/>
          </p:cNvSpPr>
          <p:nvPr>
            <p:ph type="sldImg" idx="2"/>
          </p:nvPr>
        </p:nvSpPr>
        <p:spPr>
          <a:xfrm>
            <a:off x="2119313" y="1233488"/>
            <a:ext cx="24971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103E06B9-34B0-4AEA-B558-517972DD7C17}" type="slidenum">
              <a:rPr kumimoji="1" lang="ja-JP" altLang="en-US" smtClean="0"/>
              <a:t>‹#›</a:t>
            </a:fld>
            <a:endParaRPr kumimoji="1" lang="ja-JP" altLang="en-US"/>
          </a:p>
        </p:txBody>
      </p:sp>
    </p:spTree>
    <p:extLst>
      <p:ext uri="{BB962C8B-B14F-4D97-AF65-F5344CB8AC3E}">
        <p14:creationId xmlns:p14="http://schemas.microsoft.com/office/powerpoint/2010/main" val="1570235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2660416"/>
            <a:ext cx="9144000" cy="5659496"/>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8538166"/>
            <a:ext cx="9144000" cy="3924769"/>
          </a:xfrm>
        </p:spPr>
        <p:txBody>
          <a:bodyPr/>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3361538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4056031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4052713"/>
            <a:ext cx="10515600" cy="6762043"/>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10878730"/>
            <a:ext cx="10515600" cy="3555999"/>
          </a:xfrm>
        </p:spPr>
        <p:txBody>
          <a:bodyPr/>
          <a:lstStyle>
            <a:lvl1pPr marL="0" indent="0">
              <a:buNone/>
              <a:defRPr sz="1800">
                <a:solidFill>
                  <a:schemeClr val="tx1">
                    <a:tint val="75000"/>
                  </a:schemeClr>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120836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3795029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865483"/>
            <a:ext cx="10515600" cy="3142075"/>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90" y="3984979"/>
            <a:ext cx="5157787" cy="1952976"/>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90" y="5937958"/>
            <a:ext cx="5157787"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2" y="3984979"/>
            <a:ext cx="5183188" cy="1952976"/>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2" y="5937958"/>
            <a:ext cx="5183188"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3808398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446255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261795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9" y="2340564"/>
            <a:ext cx="6172201" cy="1155229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1845896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9" y="2340564"/>
            <a:ext cx="6172201" cy="11552296"/>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kumimoji="1" lang="ja-JP" altLang="en-US"/>
              <a:t>図を追加</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242758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4001591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865481"/>
            <a:ext cx="2628899" cy="1377620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865481"/>
            <a:ext cx="7734301" cy="1377620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65CE67-E885-4BA4-9EE7-F2F65288342D}" type="datetimeFigureOut">
              <a:rPr kumimoji="1" lang="ja-JP" altLang="en-US" smtClean="0"/>
              <a:t>2026/8/5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3157969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2" y="865483"/>
            <a:ext cx="10515600" cy="31420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2" y="4327408"/>
            <a:ext cx="10515600" cy="1031428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1" y="15066908"/>
            <a:ext cx="2743200" cy="865481"/>
          </a:xfrm>
          <a:prstGeom prst="rect">
            <a:avLst/>
          </a:prstGeom>
        </p:spPr>
        <p:txBody>
          <a:bodyPr vert="horz" lIns="91440" tIns="45720" rIns="91440" bIns="45720" rtlCol="0" anchor="ctr"/>
          <a:lstStyle>
            <a:lvl1pPr algn="l">
              <a:defRPr sz="900">
                <a:solidFill>
                  <a:schemeClr val="tx1">
                    <a:tint val="75000"/>
                  </a:schemeClr>
                </a:solidFill>
              </a:defRPr>
            </a:lvl1pPr>
          </a:lstStyle>
          <a:p>
            <a:fld id="{3265CE67-E885-4BA4-9EE7-F2F65288342D}" type="datetimeFigureOut">
              <a:rPr kumimoji="1" lang="ja-JP" altLang="en-US" smtClean="0"/>
              <a:t>2026/8/5</a:t>
            </a:fld>
            <a:endParaRPr kumimoji="1" lang="ja-JP" altLang="en-US"/>
          </a:p>
        </p:txBody>
      </p:sp>
      <p:sp>
        <p:nvSpPr>
          <p:cNvPr id="5" name="フッター プレースホルダー 4"/>
          <p:cNvSpPr>
            <a:spLocks noGrp="1"/>
          </p:cNvSpPr>
          <p:nvPr>
            <p:ph type="ftr" sz="quarter" idx="3"/>
          </p:nvPr>
        </p:nvSpPr>
        <p:spPr>
          <a:xfrm>
            <a:off x="4038602" y="15066908"/>
            <a:ext cx="4114800" cy="86548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1" y="15066908"/>
            <a:ext cx="2743200" cy="865481"/>
          </a:xfrm>
          <a:prstGeom prst="rect">
            <a:avLst/>
          </a:prstGeom>
        </p:spPr>
        <p:txBody>
          <a:bodyPr vert="horz" lIns="91440" tIns="45720" rIns="91440" bIns="45720" rtlCol="0" anchor="ctr"/>
          <a:lstStyle>
            <a:lvl1pPr algn="r">
              <a:defRPr sz="900">
                <a:solidFill>
                  <a:schemeClr val="tx1">
                    <a:tint val="75000"/>
                  </a:schemeClr>
                </a:solidFill>
              </a:defRPr>
            </a:lvl1pPr>
          </a:lstStyle>
          <a:p>
            <a:fld id="{DAAF23B0-AD86-464B-AFB8-4D0DE56EB041}" type="slidenum">
              <a:rPr kumimoji="1" lang="ja-JP" altLang="en-US" smtClean="0"/>
              <a:t>‹#›</a:t>
            </a:fld>
            <a:endParaRPr kumimoji="1" lang="ja-JP" altLang="en-US"/>
          </a:p>
        </p:txBody>
      </p:sp>
    </p:spTree>
    <p:extLst>
      <p:ext uri="{BB962C8B-B14F-4D97-AF65-F5344CB8AC3E}">
        <p14:creationId xmlns:p14="http://schemas.microsoft.com/office/powerpoint/2010/main" val="1313209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783"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1"/>
        </a:spcBef>
        <a:buFont typeface="Arial" panose="020B0604020202020204" pitchFamily="34" charset="0"/>
        <a:buChar char="•"/>
        <a:defRPr kumimoji="1" sz="21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9pPr>
    </p:bodyStyle>
    <p:otherStyle>
      <a:defPPr>
        <a:defRPr lang="ja-JP"/>
      </a:defPPr>
      <a:lvl1pPr marL="0" algn="l" defTabSz="685783" rtl="0" eaLnBrk="1" latinLnBrk="0" hangingPunct="1">
        <a:defRPr kumimoji="1" sz="1351" kern="1200">
          <a:solidFill>
            <a:schemeClr val="tx1"/>
          </a:solidFill>
          <a:latin typeface="+mn-lt"/>
          <a:ea typeface="+mn-ea"/>
          <a:cs typeface="+mn-cs"/>
        </a:defRPr>
      </a:lvl1pPr>
      <a:lvl2pPr marL="342891" algn="l" defTabSz="685783" rtl="0" eaLnBrk="1" latinLnBrk="0" hangingPunct="1">
        <a:defRPr kumimoji="1" sz="1351" kern="1200">
          <a:solidFill>
            <a:schemeClr val="tx1"/>
          </a:solidFill>
          <a:latin typeface="+mn-lt"/>
          <a:ea typeface="+mn-ea"/>
          <a:cs typeface="+mn-cs"/>
        </a:defRPr>
      </a:lvl2pPr>
      <a:lvl3pPr marL="685783" algn="l" defTabSz="685783" rtl="0" eaLnBrk="1" latinLnBrk="0" hangingPunct="1">
        <a:defRPr kumimoji="1" sz="1351" kern="1200">
          <a:solidFill>
            <a:schemeClr val="tx1"/>
          </a:solidFill>
          <a:latin typeface="+mn-lt"/>
          <a:ea typeface="+mn-ea"/>
          <a:cs typeface="+mn-cs"/>
        </a:defRPr>
      </a:lvl3pPr>
      <a:lvl4pPr marL="1028674" algn="l" defTabSz="685783" rtl="0" eaLnBrk="1" latinLnBrk="0" hangingPunct="1">
        <a:defRPr kumimoji="1" sz="1351" kern="1200">
          <a:solidFill>
            <a:schemeClr val="tx1"/>
          </a:solidFill>
          <a:latin typeface="+mn-lt"/>
          <a:ea typeface="+mn-ea"/>
          <a:cs typeface="+mn-cs"/>
        </a:defRPr>
      </a:lvl4pPr>
      <a:lvl5pPr marL="1371566" algn="l" defTabSz="685783" rtl="0" eaLnBrk="1" latinLnBrk="0" hangingPunct="1">
        <a:defRPr kumimoji="1" sz="1351" kern="1200">
          <a:solidFill>
            <a:schemeClr val="tx1"/>
          </a:solidFill>
          <a:latin typeface="+mn-lt"/>
          <a:ea typeface="+mn-ea"/>
          <a:cs typeface="+mn-cs"/>
        </a:defRPr>
      </a:lvl5pPr>
      <a:lvl6pPr marL="1714457" algn="l" defTabSz="685783" rtl="0" eaLnBrk="1" latinLnBrk="0" hangingPunct="1">
        <a:defRPr kumimoji="1" sz="1351" kern="1200">
          <a:solidFill>
            <a:schemeClr val="tx1"/>
          </a:solidFill>
          <a:latin typeface="+mn-lt"/>
          <a:ea typeface="+mn-ea"/>
          <a:cs typeface="+mn-cs"/>
        </a:defRPr>
      </a:lvl6pPr>
      <a:lvl7pPr marL="2057349" algn="l" defTabSz="685783" rtl="0" eaLnBrk="1" latinLnBrk="0" hangingPunct="1">
        <a:defRPr kumimoji="1" sz="1351" kern="1200">
          <a:solidFill>
            <a:schemeClr val="tx1"/>
          </a:solidFill>
          <a:latin typeface="+mn-lt"/>
          <a:ea typeface="+mn-ea"/>
          <a:cs typeface="+mn-cs"/>
        </a:defRPr>
      </a:lvl7pPr>
      <a:lvl8pPr marL="2400240" algn="l" defTabSz="685783" rtl="0" eaLnBrk="1" latinLnBrk="0" hangingPunct="1">
        <a:defRPr kumimoji="1" sz="1351" kern="1200">
          <a:solidFill>
            <a:schemeClr val="tx1"/>
          </a:solidFill>
          <a:latin typeface="+mn-lt"/>
          <a:ea typeface="+mn-ea"/>
          <a:cs typeface="+mn-cs"/>
        </a:defRPr>
      </a:lvl8pPr>
      <a:lvl9pPr marL="2743131" algn="l" defTabSz="685783" rtl="0" eaLnBrk="1" latinLnBrk="0" hangingPunct="1">
        <a:defRPr kumimoji="1"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637754" y="13396892"/>
            <a:ext cx="11267303" cy="954107"/>
          </a:xfrm>
          <a:prstGeom prst="rect">
            <a:avLst/>
          </a:prstGeom>
          <a:noFill/>
        </p:spPr>
        <p:txBody>
          <a:bodyPr wrap="square" rtlCol="0">
            <a:spAutoFit/>
          </a:bodyPr>
          <a:lstStyle/>
          <a:p>
            <a:r>
              <a:rPr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参加人数が多い場合は、</a:t>
            </a:r>
            <a:r>
              <a:rPr lang="ja-JP" altLang="en-US" sz="2800" u="sng" dirty="0">
                <a:latin typeface="メイリオ" panose="020B0604030504040204" pitchFamily="50" charset="-128"/>
                <a:ea typeface="メイリオ" panose="020B0604030504040204" pitchFamily="50" charset="-128"/>
              </a:rPr>
              <a:t>アドバイザー認定者</a:t>
            </a:r>
            <a:r>
              <a:rPr lang="ja-JP" altLang="en-US" sz="2800" dirty="0">
                <a:latin typeface="メイリオ" panose="020B0604030504040204" pitchFamily="50" charset="-128"/>
                <a:ea typeface="メイリオ" panose="020B0604030504040204" pitchFamily="50" charset="-128"/>
              </a:rPr>
              <a:t>を優先させて</a:t>
            </a:r>
            <a:endParaRPr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いただきますのでご了承ください。</a:t>
            </a:r>
            <a:r>
              <a:rPr kumimoji="1" lang="ja-JP" altLang="en-US" sz="2400" dirty="0">
                <a:latin typeface="メイリオ" panose="020B0604030504040204" pitchFamily="50" charset="-128"/>
                <a:ea typeface="メイリオ" panose="020B0604030504040204" pitchFamily="50" charset="-128"/>
              </a:rPr>
              <a:t>　</a:t>
            </a:r>
            <a:endParaRPr kumimoji="1" lang="en-US" altLang="ja-JP" sz="2400" dirty="0">
              <a:latin typeface="メイリオ" panose="020B0604030504040204" pitchFamily="50" charset="-128"/>
              <a:ea typeface="メイリオ" panose="020B0604030504040204" pitchFamily="50" charset="-128"/>
            </a:endParaRPr>
          </a:p>
        </p:txBody>
      </p:sp>
      <p:sp>
        <p:nvSpPr>
          <p:cNvPr id="15" name="タイトル 1"/>
          <p:cNvSpPr txBox="1">
            <a:spLocks/>
          </p:cNvSpPr>
          <p:nvPr/>
        </p:nvSpPr>
        <p:spPr>
          <a:xfrm>
            <a:off x="0" y="-14165"/>
            <a:ext cx="12172610" cy="1919166"/>
          </a:xfrm>
          <a:prstGeom prst="rect">
            <a:avLst/>
          </a:prstGeom>
          <a:solidFill>
            <a:schemeClr val="accent6">
              <a:lumMod val="20000"/>
              <a:lumOff val="80000"/>
            </a:schemeClr>
          </a:solidFill>
          <a:ln w="57150">
            <a:noFill/>
          </a:ln>
        </p:spPr>
        <p:txBody>
          <a:bodyPr vert="horz" lIns="91440" tIns="45720" rIns="91440" bIns="45720" rtlCol="0" anchor="ctr">
            <a:noAutofit/>
          </a:bodyPr>
          <a:lstStyle>
            <a:lvl1pPr algn="l" defTabSz="685783"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4000" b="1" dirty="0">
                <a:latin typeface="メイリオ" panose="020B0604030504040204" pitchFamily="50" charset="-128"/>
                <a:ea typeface="メイリオ" panose="020B0604030504040204" pitchFamily="50" charset="-128"/>
              </a:rPr>
              <a:t>大分県鳥獣害対策アドバイザー認定者向け研修会</a:t>
            </a:r>
            <a:endParaRPr lang="en-US" altLang="ja-JP" sz="4000" b="1" dirty="0">
              <a:latin typeface="メイリオ" panose="020B0604030504040204" pitchFamily="50" charset="-128"/>
              <a:ea typeface="メイリオ" panose="020B0604030504040204" pitchFamily="50" charset="-128"/>
            </a:endParaRPr>
          </a:p>
          <a:p>
            <a:pPr algn="ctr"/>
            <a:r>
              <a:rPr lang="ja-JP" altLang="en-US" sz="4400" b="1" dirty="0">
                <a:latin typeface="メイリオ" panose="020B0604030504040204" pitchFamily="50" charset="-128"/>
                <a:ea typeface="メイリオ" panose="020B0604030504040204" pitchFamily="50" charset="-128"/>
              </a:rPr>
              <a:t>～新しい鳥獣被害対策について～</a:t>
            </a:r>
            <a:r>
              <a:rPr lang="ja-JP" altLang="en-US" sz="4000" b="1" dirty="0">
                <a:latin typeface="メイリオ" panose="020B0604030504040204" pitchFamily="50" charset="-128"/>
                <a:ea typeface="メイリオ" panose="020B0604030504040204" pitchFamily="50" charset="-128"/>
              </a:rPr>
              <a:t>　　</a:t>
            </a:r>
            <a:endParaRPr lang="en-US" altLang="ja-JP" sz="4000" b="1" dirty="0">
              <a:latin typeface="メイリオ" panose="020B0604030504040204" pitchFamily="50" charset="-128"/>
              <a:ea typeface="メイリオ" panose="020B0604030504040204" pitchFamily="50" charset="-128"/>
            </a:endParaRPr>
          </a:p>
        </p:txBody>
      </p:sp>
      <p:sp>
        <p:nvSpPr>
          <p:cNvPr id="20" name="テキスト ボックス 19"/>
          <p:cNvSpPr txBox="1"/>
          <p:nvPr/>
        </p:nvSpPr>
        <p:spPr>
          <a:xfrm>
            <a:off x="1224655" y="15049990"/>
            <a:ext cx="10270428" cy="1077218"/>
          </a:xfrm>
          <a:prstGeom prst="rect">
            <a:avLst/>
          </a:prstGeom>
          <a:solidFill>
            <a:schemeClr val="accent6">
              <a:lumMod val="40000"/>
              <a:lumOff val="60000"/>
            </a:schemeClr>
          </a:solidFill>
        </p:spPr>
        <p:txBody>
          <a:bodyPr wrap="square" rtlCol="0">
            <a:spAutoFit/>
          </a:bodyPr>
          <a:lstStyle/>
          <a:p>
            <a:pPr algn="l"/>
            <a:r>
              <a:rPr lang="ja-JP" altLang="en-US" sz="3200" b="0" i="0" u="none" strike="noStrike" baseline="0" dirty="0">
                <a:latin typeface="メイリオ" panose="020B0604030504040204" pitchFamily="50" charset="-128"/>
                <a:ea typeface="メイリオ" panose="020B0604030504040204" pitchFamily="50" charset="-128"/>
              </a:rPr>
              <a:t>問合先：大分県農林水産部森との共生推進室</a:t>
            </a:r>
          </a:p>
          <a:p>
            <a:pPr algn="l"/>
            <a:r>
              <a:rPr lang="ja-JP" altLang="en-US" sz="3200" b="0" i="0" u="none" strike="noStrike" baseline="0" dirty="0">
                <a:latin typeface="メイリオ" panose="020B0604030504040204" pitchFamily="50" charset="-128"/>
                <a:ea typeface="メイリオ" panose="020B0604030504040204" pitchFamily="50" charset="-128"/>
              </a:rPr>
              <a:t>（</a:t>
            </a:r>
            <a:r>
              <a:rPr lang="en-US" altLang="ja-JP" sz="3200" b="0" i="0" u="none" strike="noStrike" baseline="0" dirty="0">
                <a:latin typeface="メイリオ" panose="020B0604030504040204" pitchFamily="50" charset="-128"/>
                <a:ea typeface="メイリオ" panose="020B0604030504040204" pitchFamily="50" charset="-128"/>
              </a:rPr>
              <a:t>TEL</a:t>
            </a:r>
            <a:r>
              <a:rPr lang="ja-JP" altLang="en-US" sz="3200" b="0" i="0" u="none" strike="noStrike" baseline="0" dirty="0">
                <a:latin typeface="メイリオ" panose="020B0604030504040204" pitchFamily="50" charset="-128"/>
                <a:ea typeface="メイリオ" panose="020B0604030504040204" pitchFamily="50" charset="-128"/>
              </a:rPr>
              <a:t>）</a:t>
            </a:r>
            <a:r>
              <a:rPr lang="en-US" altLang="ja-JP" sz="3200" b="0" i="0" u="none" strike="noStrike" baseline="0" dirty="0">
                <a:latin typeface="メイリオ" panose="020B0604030504040204" pitchFamily="50" charset="-128"/>
                <a:ea typeface="メイリオ" panose="020B0604030504040204" pitchFamily="50" charset="-128"/>
              </a:rPr>
              <a:t>097-506-3876</a:t>
            </a:r>
            <a:r>
              <a:rPr lang="ja-JP" altLang="en-US" sz="3200" b="0" i="0" u="none" strike="noStrike" baseline="0" dirty="0">
                <a:latin typeface="メイリオ" panose="020B0604030504040204" pitchFamily="50" charset="-128"/>
                <a:ea typeface="メイリオ" panose="020B0604030504040204" pitchFamily="50" charset="-128"/>
              </a:rPr>
              <a:t>、（</a:t>
            </a:r>
            <a:r>
              <a:rPr lang="en-US" altLang="ja-JP" sz="3200" b="0" i="0" u="none" strike="noStrike" baseline="0" dirty="0">
                <a:latin typeface="メイリオ" panose="020B0604030504040204" pitchFamily="50" charset="-128"/>
                <a:ea typeface="メイリオ" panose="020B0604030504040204" pitchFamily="50" charset="-128"/>
              </a:rPr>
              <a:t>FAX</a:t>
            </a:r>
            <a:r>
              <a:rPr lang="ja-JP" altLang="en-US" sz="3200" b="0" i="0" u="none" strike="noStrike" baseline="0" dirty="0">
                <a:latin typeface="メイリオ" panose="020B0604030504040204" pitchFamily="50" charset="-128"/>
                <a:ea typeface="メイリオ" panose="020B0604030504040204" pitchFamily="50" charset="-128"/>
              </a:rPr>
              <a:t>）</a:t>
            </a:r>
            <a:r>
              <a:rPr lang="en-US" altLang="ja-JP" sz="3200" b="0" i="0" u="none" strike="noStrike" baseline="0" dirty="0">
                <a:latin typeface="メイリオ" panose="020B0604030504040204" pitchFamily="50" charset="-128"/>
                <a:ea typeface="メイリオ" panose="020B0604030504040204" pitchFamily="50" charset="-128"/>
              </a:rPr>
              <a:t>097-506-1766</a:t>
            </a:r>
            <a:endParaRPr lang="ja-JP" altLang="en-US" sz="5400" dirty="0">
              <a:solidFill>
                <a:srgbClr val="FF0000"/>
              </a:solidFill>
              <a:latin typeface="メイリオ" panose="020B0604030504040204" pitchFamily="50" charset="-128"/>
              <a:ea typeface="メイリオ" panose="020B0604030504040204" pitchFamily="50" charset="-128"/>
            </a:endParaRPr>
          </a:p>
        </p:txBody>
      </p:sp>
      <p:sp>
        <p:nvSpPr>
          <p:cNvPr id="23" name="テキスト ボックス 22"/>
          <p:cNvSpPr txBox="1"/>
          <p:nvPr/>
        </p:nvSpPr>
        <p:spPr>
          <a:xfrm>
            <a:off x="562458" y="12014807"/>
            <a:ext cx="10742561" cy="1415772"/>
          </a:xfrm>
          <a:prstGeom prst="rect">
            <a:avLst/>
          </a:prstGeom>
          <a:noFill/>
        </p:spPr>
        <p:txBody>
          <a:bodyPr wrap="square" rtlCol="0">
            <a:spAutoFit/>
          </a:bodyPr>
          <a:lstStyle/>
          <a:p>
            <a:r>
              <a:rPr kumimoji="1" lang="ja-JP" altLang="en-US" sz="3000" dirty="0">
                <a:latin typeface="メイリオ" panose="020B0604030504040204" pitchFamily="50" charset="-128"/>
                <a:ea typeface="メイリオ" panose="020B0604030504040204" pitchFamily="50" charset="-128"/>
              </a:rPr>
              <a:t>○講　師</a:t>
            </a:r>
            <a:endParaRPr kumimoji="1" lang="en-US" altLang="ja-JP" sz="30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　麻布大学 生命・環境科学部</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　フィールドワークセンター長　江口祐輔</a:t>
            </a:r>
            <a:endParaRPr kumimoji="1" lang="en-US" altLang="ja-JP" sz="2800" dirty="0">
              <a:latin typeface="メイリオ" panose="020B0604030504040204" pitchFamily="50" charset="-128"/>
              <a:ea typeface="メイリオ" panose="020B0604030504040204" pitchFamily="50" charset="-128"/>
            </a:endParaRPr>
          </a:p>
        </p:txBody>
      </p:sp>
      <p:sp>
        <p:nvSpPr>
          <p:cNvPr id="24" name="コンテンツ プレースホルダー 2"/>
          <p:cNvSpPr txBox="1">
            <a:spLocks/>
          </p:cNvSpPr>
          <p:nvPr/>
        </p:nvSpPr>
        <p:spPr>
          <a:xfrm>
            <a:off x="637754" y="2033221"/>
            <a:ext cx="11094019" cy="2535976"/>
          </a:xfrm>
          <a:prstGeom prst="rect">
            <a:avLst/>
          </a:prstGeom>
          <a:noFill/>
        </p:spPr>
        <p:txBody>
          <a:bodyPr vert="horz" lIns="91440" tIns="45720" rIns="91440" bIns="45720" rtlCol="0" anchor="ctr">
            <a:noAutofit/>
          </a:bodyPr>
          <a:lstStyle>
            <a:lvl1pPr marL="171446" indent="-171446" algn="l" defTabSz="685783" rtl="0" eaLnBrk="1" latinLnBrk="0" hangingPunct="1">
              <a:lnSpc>
                <a:spcPct val="90000"/>
              </a:lnSpc>
              <a:spcBef>
                <a:spcPts val="751"/>
              </a:spcBef>
              <a:buFont typeface="Arial" panose="020B0604020202020204" pitchFamily="34" charset="0"/>
              <a:buChar char="•"/>
              <a:defRPr kumimoji="1" sz="21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kumimoji="1" sz="1351" kern="1200">
                <a:solidFill>
                  <a:schemeClr val="tx1"/>
                </a:solidFill>
                <a:latin typeface="+mn-lt"/>
                <a:ea typeface="+mn-ea"/>
                <a:cs typeface="+mn-cs"/>
              </a:defRPr>
            </a:lvl9pPr>
          </a:lstStyle>
          <a:p>
            <a:pPr marL="0" indent="0">
              <a:lnSpc>
                <a:spcPts val="3040"/>
              </a:lnSpc>
              <a:spcBef>
                <a:spcPts val="1200"/>
              </a:spcBef>
              <a:buFont typeface="Arial" panose="020B0604020202020204" pitchFamily="34" charset="0"/>
              <a:buNone/>
            </a:pPr>
            <a:r>
              <a:rPr lang="ja-JP" altLang="en-US" sz="3200" dirty="0">
                <a:latin typeface="メイリオ" panose="020B0604030504040204" pitchFamily="50" charset="-128"/>
                <a:ea typeface="メイリオ" panose="020B0604030504040204" pitchFamily="50" charset="-128"/>
              </a:rPr>
              <a:t>　</a:t>
            </a:r>
            <a:r>
              <a:rPr lang="ja-JP" altLang="en-US" sz="2400" dirty="0">
                <a:latin typeface="メイリオ" panose="020B0604030504040204" pitchFamily="50" charset="-128"/>
                <a:ea typeface="メイリオ" panose="020B0604030504040204" pitchFamily="50" charset="-128"/>
              </a:rPr>
              <a:t>イノシシやシカなど野生鳥獣による農林業被害が多く発生しています。農林作物の被害防止対策を的確かつ効果的に実施するためには、正しい知識をもって地域の被害対策の助言を行うアドバイザーが欠かせません。</a:t>
            </a:r>
            <a:endParaRPr lang="en-US" altLang="ja-JP" sz="2400" dirty="0">
              <a:latin typeface="メイリオ" panose="020B0604030504040204" pitchFamily="50" charset="-128"/>
              <a:ea typeface="メイリオ" panose="020B0604030504040204" pitchFamily="50" charset="-128"/>
            </a:endParaRPr>
          </a:p>
          <a:p>
            <a:pPr marL="0" indent="0">
              <a:lnSpc>
                <a:spcPts val="3040"/>
              </a:lnSpc>
              <a:spcBef>
                <a:spcPts val="1200"/>
              </a:spcBef>
              <a:buNone/>
            </a:pPr>
            <a:r>
              <a:rPr lang="ja-JP" altLang="en-US" sz="2400" dirty="0">
                <a:latin typeface="メイリオ" panose="020B0604030504040204" pitchFamily="50" charset="-128"/>
                <a:ea typeface="メイリオ" panose="020B0604030504040204" pitchFamily="50" charset="-128"/>
              </a:rPr>
              <a:t>　本研修では、アドバイザー認定者の資質向上を目的とし、新しい鳥獣被害対策について学んでいただきます。</a:t>
            </a:r>
            <a:endParaRPr lang="en-US" altLang="ja-JP" sz="2400" dirty="0">
              <a:latin typeface="メイリオ" panose="020B0604030504040204" pitchFamily="50" charset="-128"/>
              <a:ea typeface="メイリオ" panose="020B0604030504040204" pitchFamily="50" charset="-128"/>
            </a:endParaRPr>
          </a:p>
        </p:txBody>
      </p:sp>
      <p:sp>
        <p:nvSpPr>
          <p:cNvPr id="5" name="角丸四角形 4"/>
          <p:cNvSpPr/>
          <p:nvPr/>
        </p:nvSpPr>
        <p:spPr>
          <a:xfrm>
            <a:off x="229537" y="4630159"/>
            <a:ext cx="11732926" cy="5196588"/>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a:off x="0" y="1905001"/>
            <a:ext cx="12192000"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14083" y="10525737"/>
            <a:ext cx="10775978" cy="1415772"/>
          </a:xfrm>
          <a:prstGeom prst="rect">
            <a:avLst/>
          </a:prstGeom>
          <a:noFill/>
        </p:spPr>
        <p:txBody>
          <a:bodyPr wrap="square" rtlCol="0">
            <a:spAutoFit/>
          </a:bodyPr>
          <a:lstStyle/>
          <a:p>
            <a:r>
              <a:rPr kumimoji="1" lang="ja-JP" altLang="en-US" sz="3000" dirty="0">
                <a:latin typeface="メイリオ" panose="020B0604030504040204" pitchFamily="50" charset="-128"/>
                <a:ea typeface="メイリオ" panose="020B0604030504040204" pitchFamily="50" charset="-128"/>
              </a:rPr>
              <a:t>○対象者</a:t>
            </a:r>
            <a:endParaRPr kumimoji="1" lang="en-US" altLang="ja-JP" sz="30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　</a:t>
            </a:r>
            <a:r>
              <a:rPr kumimoji="1" lang="ja-JP" altLang="en-US" sz="2800" dirty="0">
                <a:latin typeface="メイリオ" panose="020B0604030504040204" pitchFamily="50" charset="-128"/>
                <a:ea typeface="メイリオ" panose="020B0604030504040204" pitchFamily="50" charset="-128"/>
              </a:rPr>
              <a:t>農林業者等集落住民（リーダー）、農林業関係団体職員、</a:t>
            </a:r>
            <a:endParaRPr kumimoji="1"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　猟友会、市町村職員、県職員等</a:t>
            </a:r>
            <a:endParaRPr lang="en-US" altLang="ja-JP" sz="2800" dirty="0">
              <a:latin typeface="メイリオ" panose="020B0604030504040204" pitchFamily="50" charset="-128"/>
              <a:ea typeface="メイリオ" panose="020B0604030504040204" pitchFamily="50" charset="-128"/>
            </a:endParaRPr>
          </a:p>
        </p:txBody>
      </p:sp>
      <p:sp>
        <p:nvSpPr>
          <p:cNvPr id="6" name="四角形: 角を丸くする 5">
            <a:extLst>
              <a:ext uri="{FF2B5EF4-FFF2-40B4-BE49-F238E27FC236}">
                <a16:creationId xmlns:a16="http://schemas.microsoft.com/office/drawing/2014/main" id="{F9AD331C-A51D-C519-71B8-10D1E11FE669}"/>
              </a:ext>
            </a:extLst>
          </p:cNvPr>
          <p:cNvSpPr/>
          <p:nvPr/>
        </p:nvSpPr>
        <p:spPr>
          <a:xfrm>
            <a:off x="8123359" y="4246887"/>
            <a:ext cx="3839104" cy="1006332"/>
          </a:xfrm>
          <a:prstGeom prst="roundRect">
            <a:avLst/>
          </a:prstGeom>
          <a:solidFill>
            <a:schemeClr val="bg1"/>
          </a:solidFill>
          <a:ln w="76200" cmpd="thinThick">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メイリオ" panose="020B0604030504040204" pitchFamily="50" charset="-128"/>
                <a:ea typeface="メイリオ" panose="020B0604030504040204" pitchFamily="50" charset="-128"/>
              </a:rPr>
              <a:t>申し込み締め切り</a:t>
            </a:r>
            <a:endParaRPr kumimoji="1" lang="en-US" altLang="ja-JP" sz="2400" dirty="0">
              <a:solidFill>
                <a:schemeClr val="tx1"/>
              </a:solidFill>
              <a:latin typeface="メイリオ" panose="020B0604030504040204" pitchFamily="50" charset="-128"/>
              <a:ea typeface="メイリオ" panose="020B0604030504040204" pitchFamily="50" charset="-128"/>
            </a:endParaRPr>
          </a:p>
          <a:p>
            <a:pPr algn="ctr"/>
            <a:r>
              <a:rPr lang="ja-JP" altLang="en-US" sz="2400" dirty="0">
                <a:solidFill>
                  <a:schemeClr val="tx1"/>
                </a:solidFill>
                <a:latin typeface="メイリオ" panose="020B0604030504040204" pitchFamily="50" charset="-128"/>
                <a:ea typeface="メイリオ" panose="020B0604030504040204" pitchFamily="50" charset="-128"/>
              </a:rPr>
              <a:t>令和８年</a:t>
            </a:r>
            <a:r>
              <a:rPr lang="en-US" altLang="ja-JP" sz="2400" dirty="0">
                <a:solidFill>
                  <a:schemeClr val="tx1"/>
                </a:solidFill>
                <a:latin typeface="メイリオ" panose="020B0604030504040204" pitchFamily="50" charset="-128"/>
                <a:ea typeface="メイリオ" panose="020B0604030504040204" pitchFamily="50" charset="-128"/>
              </a:rPr>
              <a:t>10</a:t>
            </a:r>
            <a:r>
              <a:rPr lang="ja-JP" altLang="en-US" sz="2400" dirty="0">
                <a:solidFill>
                  <a:schemeClr val="tx1"/>
                </a:solidFill>
                <a:latin typeface="メイリオ" panose="020B0604030504040204" pitchFamily="50" charset="-128"/>
                <a:ea typeface="メイリオ" panose="020B0604030504040204" pitchFamily="50" charset="-128"/>
              </a:rPr>
              <a:t>月</a:t>
            </a:r>
            <a:r>
              <a:rPr lang="en-US" altLang="ja-JP" sz="2400" dirty="0">
                <a:solidFill>
                  <a:schemeClr val="tx1"/>
                </a:solidFill>
                <a:latin typeface="メイリオ" panose="020B0604030504040204" pitchFamily="50" charset="-128"/>
                <a:ea typeface="メイリオ" panose="020B0604030504040204" pitchFamily="50" charset="-128"/>
              </a:rPr>
              <a:t>22</a:t>
            </a:r>
            <a:r>
              <a:rPr lang="ja-JP" altLang="en-US" sz="2400">
                <a:solidFill>
                  <a:schemeClr val="tx1"/>
                </a:solidFill>
                <a:latin typeface="メイリオ" panose="020B0604030504040204" pitchFamily="50" charset="-128"/>
                <a:ea typeface="メイリオ" panose="020B0604030504040204" pitchFamily="50" charset="-128"/>
              </a:rPr>
              <a:t>日（木）</a:t>
            </a:r>
            <a:endParaRPr kumimoji="1" lang="ja-JP" altLang="en-US" sz="2400" dirty="0">
              <a:solidFill>
                <a:schemeClr val="tx1"/>
              </a:solidFill>
              <a:latin typeface="メイリオ" panose="020B0604030504040204" pitchFamily="50" charset="-128"/>
              <a:ea typeface="メイリオ" panose="020B0604030504040204" pitchFamily="50" charset="-128"/>
            </a:endParaRPr>
          </a:p>
        </p:txBody>
      </p:sp>
      <p:grpSp>
        <p:nvGrpSpPr>
          <p:cNvPr id="13" name="グループ化 12">
            <a:extLst>
              <a:ext uri="{FF2B5EF4-FFF2-40B4-BE49-F238E27FC236}">
                <a16:creationId xmlns:a16="http://schemas.microsoft.com/office/drawing/2014/main" id="{E48D9CDE-4EC8-300E-2F5E-54CCDD01DF4D}"/>
              </a:ext>
            </a:extLst>
          </p:cNvPr>
          <p:cNvGrpSpPr/>
          <p:nvPr/>
        </p:nvGrpSpPr>
        <p:grpSpPr>
          <a:xfrm>
            <a:off x="5761746" y="6176233"/>
            <a:ext cx="3482470" cy="3696417"/>
            <a:chOff x="5902072" y="6829320"/>
            <a:chExt cx="3482470" cy="3696417"/>
          </a:xfrm>
        </p:grpSpPr>
        <p:pic>
          <p:nvPicPr>
            <p:cNvPr id="8" name="図 7">
              <a:extLst>
                <a:ext uri="{FF2B5EF4-FFF2-40B4-BE49-F238E27FC236}">
                  <a16:creationId xmlns:a16="http://schemas.microsoft.com/office/drawing/2014/main" id="{F7ADFE10-0EE2-BB1C-DDC9-C3E83F9B84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4503" y="8537544"/>
              <a:ext cx="2210039" cy="1988193"/>
            </a:xfrm>
            <a:prstGeom prst="rect">
              <a:avLst/>
            </a:prstGeom>
          </p:spPr>
        </p:pic>
        <p:pic>
          <p:nvPicPr>
            <p:cNvPr id="12" name="図 11">
              <a:extLst>
                <a:ext uri="{FF2B5EF4-FFF2-40B4-BE49-F238E27FC236}">
                  <a16:creationId xmlns:a16="http://schemas.microsoft.com/office/drawing/2014/main" id="{6A74CDCA-FB6B-3654-9482-A9EDDC6CA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902072" y="6829320"/>
              <a:ext cx="2929563" cy="3572638"/>
            </a:xfrm>
            <a:prstGeom prst="rect">
              <a:avLst/>
            </a:prstGeom>
          </p:spPr>
        </p:pic>
      </p:grpSp>
      <p:sp>
        <p:nvSpPr>
          <p:cNvPr id="4" name="テキスト ボックス 3">
            <a:extLst>
              <a:ext uri="{FF2B5EF4-FFF2-40B4-BE49-F238E27FC236}">
                <a16:creationId xmlns:a16="http://schemas.microsoft.com/office/drawing/2014/main" id="{AEC21281-D243-5A47-7ADF-6114A3095332}"/>
              </a:ext>
            </a:extLst>
          </p:cNvPr>
          <p:cNvSpPr txBox="1"/>
          <p:nvPr/>
        </p:nvSpPr>
        <p:spPr>
          <a:xfrm>
            <a:off x="514083" y="5162274"/>
            <a:ext cx="10270428" cy="3600986"/>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ltLang="ja-JP" sz="3000" dirty="0">
              <a:latin typeface="メイリオ" panose="020B0604030504040204" pitchFamily="50" charset="-128"/>
              <a:ea typeface="メイリオ" panose="020B0604030504040204" pitchFamily="50" charset="-128"/>
            </a:endParaRPr>
          </a:p>
          <a:p>
            <a:r>
              <a:rPr lang="ja-JP" altLang="en-US" sz="3000" dirty="0">
                <a:latin typeface="メイリオ" panose="020B0604030504040204" pitchFamily="50" charset="-128"/>
                <a:ea typeface="メイリオ" panose="020B0604030504040204" pitchFamily="50" charset="-128"/>
              </a:rPr>
              <a:t>　</a:t>
            </a:r>
            <a:r>
              <a:rPr lang="ja-JP" altLang="en-US" sz="2800" dirty="0">
                <a:latin typeface="メイリオ" panose="020B0604030504040204" pitchFamily="50" charset="-128"/>
                <a:ea typeface="メイリオ" panose="020B0604030504040204" pitchFamily="50" charset="-128"/>
              </a:rPr>
              <a:t>日時：令和８</a:t>
            </a:r>
            <a:r>
              <a:rPr kumimoji="1" lang="ja-JP" altLang="en-US" sz="2800" dirty="0">
                <a:latin typeface="メイリオ" panose="020B0604030504040204" pitchFamily="50" charset="-128"/>
                <a:ea typeface="メイリオ" panose="020B0604030504040204" pitchFamily="50" charset="-128"/>
              </a:rPr>
              <a:t>年</a:t>
            </a:r>
            <a:r>
              <a:rPr kumimoji="1" lang="en-US" altLang="ja-JP" sz="2800" dirty="0">
                <a:latin typeface="メイリオ" panose="020B0604030504040204" pitchFamily="50" charset="-128"/>
                <a:ea typeface="メイリオ" panose="020B0604030504040204" pitchFamily="50" charset="-128"/>
              </a:rPr>
              <a:t>1</a:t>
            </a:r>
            <a:r>
              <a:rPr lang="en-US" altLang="ja-JP" sz="2800" dirty="0">
                <a:latin typeface="メイリオ" panose="020B0604030504040204" pitchFamily="50" charset="-128"/>
                <a:ea typeface="メイリオ" panose="020B0604030504040204" pitchFamily="50" charset="-128"/>
              </a:rPr>
              <a:t>1</a:t>
            </a:r>
            <a:r>
              <a:rPr kumimoji="1" lang="ja-JP" altLang="en-US" sz="2800" dirty="0">
                <a:latin typeface="メイリオ" panose="020B0604030504040204" pitchFamily="50" charset="-128"/>
                <a:ea typeface="メイリオ" panose="020B0604030504040204" pitchFamily="50" charset="-128"/>
              </a:rPr>
              <a:t>月</a:t>
            </a:r>
            <a:r>
              <a:rPr kumimoji="1" lang="en-US" altLang="ja-JP" sz="2800" dirty="0">
                <a:latin typeface="メイリオ" panose="020B0604030504040204" pitchFamily="50" charset="-128"/>
                <a:ea typeface="メイリオ" panose="020B0604030504040204" pitchFamily="50" charset="-128"/>
              </a:rPr>
              <a:t>5</a:t>
            </a:r>
            <a:r>
              <a:rPr kumimoji="1" lang="ja-JP" altLang="en-US" sz="2800" dirty="0">
                <a:latin typeface="メイリオ" panose="020B0604030504040204" pitchFamily="50" charset="-128"/>
                <a:ea typeface="メイリオ" panose="020B0604030504040204" pitchFamily="50" charset="-128"/>
              </a:rPr>
              <a:t>日</a:t>
            </a:r>
            <a:r>
              <a:rPr kumimoji="1" lang="en-US" altLang="ja-JP" sz="2800" dirty="0">
                <a:latin typeface="メイリオ" panose="020B0604030504040204" pitchFamily="50" charset="-128"/>
                <a:ea typeface="メイリオ" panose="020B0604030504040204" pitchFamily="50" charset="-128"/>
              </a:rPr>
              <a:t>(</a:t>
            </a:r>
            <a:r>
              <a:rPr kumimoji="1" lang="ja-JP" altLang="en-US" sz="2800" dirty="0">
                <a:latin typeface="メイリオ" panose="020B0604030504040204" pitchFamily="50" charset="-128"/>
                <a:ea typeface="メイリオ" panose="020B0604030504040204" pitchFamily="50" charset="-128"/>
              </a:rPr>
              <a:t>木</a:t>
            </a:r>
            <a:r>
              <a:rPr kumimoji="1"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　</a:t>
            </a:r>
            <a:r>
              <a:rPr lang="en-US" altLang="ja-JP" sz="2800" dirty="0">
                <a:latin typeface="メイリオ" panose="020B0604030504040204" pitchFamily="50" charset="-128"/>
                <a:ea typeface="メイリオ" panose="020B0604030504040204" pitchFamily="50" charset="-128"/>
              </a:rPr>
              <a:t>10:00</a:t>
            </a:r>
            <a:r>
              <a:rPr lang="ja-JP" altLang="en-US" sz="2800" dirty="0">
                <a:latin typeface="メイリオ" panose="020B0604030504040204" pitchFamily="50" charset="-128"/>
                <a:ea typeface="メイリオ" panose="020B0604030504040204" pitchFamily="50" charset="-128"/>
              </a:rPr>
              <a:t>～</a:t>
            </a:r>
            <a:r>
              <a:rPr lang="en-US" altLang="ja-JP" sz="2800" dirty="0">
                <a:latin typeface="メイリオ" panose="020B0604030504040204" pitchFamily="50" charset="-128"/>
                <a:ea typeface="メイリオ" panose="020B0604030504040204" pitchFamily="50" charset="-128"/>
              </a:rPr>
              <a:t>12:00</a:t>
            </a:r>
            <a:r>
              <a:rPr lang="ja-JP" altLang="en-US" sz="2800" dirty="0">
                <a:latin typeface="メイリオ" panose="020B0604030504040204" pitchFamily="50" charset="-128"/>
                <a:ea typeface="メイリオ" panose="020B0604030504040204" pitchFamily="50" charset="-128"/>
              </a:rPr>
              <a:t>　　 　　　　　　</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　場所：大分県医師会館　６</a:t>
            </a:r>
            <a:r>
              <a:rPr lang="en-US" altLang="ja-JP" sz="2800" dirty="0">
                <a:latin typeface="メイリオ" panose="020B0604030504040204" pitchFamily="50" charset="-128"/>
                <a:ea typeface="メイリオ" panose="020B0604030504040204" pitchFamily="50" charset="-128"/>
              </a:rPr>
              <a:t>F</a:t>
            </a:r>
            <a:r>
              <a:rPr lang="ja-JP" altLang="en-US" sz="2800" dirty="0">
                <a:latin typeface="メイリオ" panose="020B0604030504040204" pitchFamily="50" charset="-128"/>
                <a:ea typeface="メイリオ" panose="020B0604030504040204" pitchFamily="50" charset="-128"/>
              </a:rPr>
              <a:t>研修室</a:t>
            </a:r>
            <a:r>
              <a:rPr lang="en-US" altLang="ja-JP" sz="2800" dirty="0">
                <a:latin typeface="メイリオ" panose="020B0604030504040204" pitchFamily="50" charset="-128"/>
                <a:ea typeface="メイリオ" panose="020B0604030504040204" pitchFamily="50" charset="-128"/>
              </a:rPr>
              <a:t>Ⅰ </a:t>
            </a:r>
          </a:p>
          <a:p>
            <a:r>
              <a:rPr lang="ja-JP" altLang="en-US" sz="2800" dirty="0">
                <a:latin typeface="メイリオ" panose="020B0604030504040204" pitchFamily="50" charset="-128"/>
                <a:ea typeface="メイリオ" panose="020B0604030504040204" pitchFamily="50" charset="-128"/>
              </a:rPr>
              <a:t>　　　（大分市大字駄原</a:t>
            </a:r>
            <a:r>
              <a:rPr lang="en-US" altLang="ja-JP" sz="2800" dirty="0">
                <a:latin typeface="メイリオ" panose="020B0604030504040204" pitchFamily="50" charset="-128"/>
                <a:ea typeface="メイリオ" panose="020B0604030504040204" pitchFamily="50" charset="-128"/>
              </a:rPr>
              <a:t>2892-1</a:t>
            </a:r>
            <a:r>
              <a:rPr lang="ja-JP" altLang="en-US" sz="2800"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endParaRPr lang="en-US" altLang="ja-JP" sz="2800" dirty="0">
              <a:latin typeface="メイリオ" panose="020B0604030504040204" pitchFamily="50" charset="-128"/>
              <a:ea typeface="メイリオ" panose="020B0604030504040204" pitchFamily="50" charset="-128"/>
            </a:endParaRPr>
          </a:p>
          <a:p>
            <a:r>
              <a:rPr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駐車場には限りがありますので</a:t>
            </a:r>
            <a:endParaRPr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できるだけ乗り合わせの上</a:t>
            </a:r>
            <a:endParaRPr kumimoji="1"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お越しください。</a:t>
            </a:r>
            <a:endParaRPr kumimoji="1" lang="en-US" altLang="ja-JP" sz="2800" dirty="0">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60BB4B87-4D93-2599-A970-C161BAB255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9753" y="6816589"/>
            <a:ext cx="3092710" cy="3092710"/>
          </a:xfrm>
          <a:prstGeom prst="rect">
            <a:avLst/>
          </a:prstGeom>
        </p:spPr>
      </p:pic>
    </p:spTree>
    <p:extLst>
      <p:ext uri="{BB962C8B-B14F-4D97-AF65-F5344CB8AC3E}">
        <p14:creationId xmlns:p14="http://schemas.microsoft.com/office/powerpoint/2010/main" val="595046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p:cNvCxnSpPr/>
          <p:nvPr/>
        </p:nvCxnSpPr>
        <p:spPr>
          <a:xfrm>
            <a:off x="615837" y="901303"/>
            <a:ext cx="10399672"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394409" y="130884"/>
            <a:ext cx="11254251" cy="1061381"/>
          </a:xfrm>
          <a:prstGeom prst="rect">
            <a:avLst/>
          </a:prstGeom>
          <a:noFill/>
        </p:spPr>
        <p:txBody>
          <a:bodyPr wrap="square" rtlCol="0">
            <a:spAutoFit/>
          </a:bodyPr>
          <a:lstStyle/>
          <a:p>
            <a:r>
              <a:rPr lang="ja-JP" altLang="en-US" sz="3938" dirty="0">
                <a:latin typeface="メイリオ" panose="020B0604030504040204" pitchFamily="50" charset="-128"/>
                <a:ea typeface="メイリオ" panose="020B0604030504040204" pitchFamily="50" charset="-128"/>
              </a:rPr>
              <a:t>＜</a:t>
            </a:r>
            <a:r>
              <a:rPr lang="ja-JP" altLang="en-US" sz="4000" dirty="0">
                <a:latin typeface="メイリオ" panose="020B0604030504040204" pitchFamily="50" charset="-128"/>
                <a:ea typeface="メイリオ" panose="020B0604030504040204" pitchFamily="50" charset="-128"/>
              </a:rPr>
              <a:t>大分県鳥獣害対策アドバイザー養成研修会＞</a:t>
            </a:r>
            <a:endParaRPr lang="en-US" altLang="ja-JP" sz="4000" dirty="0">
              <a:latin typeface="メイリオ" panose="020B0604030504040204" pitchFamily="50" charset="-128"/>
              <a:ea typeface="メイリオ" panose="020B0604030504040204" pitchFamily="50" charset="-128"/>
            </a:endParaRPr>
          </a:p>
          <a:p>
            <a:endParaRPr lang="en-US" altLang="ja-JP" sz="2297"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B7689E08-ABC4-6908-E8F7-40B481396A61}"/>
              </a:ext>
            </a:extLst>
          </p:cNvPr>
          <p:cNvPicPr>
            <a:picLocks noChangeAspect="1"/>
          </p:cNvPicPr>
          <p:nvPr/>
        </p:nvPicPr>
        <p:blipFill>
          <a:blip r:embed="rId2"/>
          <a:stretch>
            <a:fillRect/>
          </a:stretch>
        </p:blipFill>
        <p:spPr>
          <a:xfrm>
            <a:off x="-7348" y="901303"/>
            <a:ext cx="12199348" cy="7804771"/>
          </a:xfrm>
          <a:prstGeom prst="rect">
            <a:avLst/>
          </a:prstGeom>
        </p:spPr>
      </p:pic>
      <p:sp>
        <p:nvSpPr>
          <p:cNvPr id="13" name="楕円 12">
            <a:extLst>
              <a:ext uri="{FF2B5EF4-FFF2-40B4-BE49-F238E27FC236}">
                <a16:creationId xmlns:a16="http://schemas.microsoft.com/office/drawing/2014/main" id="{4E9C5630-6476-D9F1-852B-87C702C0EEFF}"/>
              </a:ext>
            </a:extLst>
          </p:cNvPr>
          <p:cNvSpPr/>
          <p:nvPr/>
        </p:nvSpPr>
        <p:spPr>
          <a:xfrm>
            <a:off x="3359307" y="2618509"/>
            <a:ext cx="1309254" cy="95596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EE3D514-8E6F-28ED-1DAE-1282B1C8FD47}"/>
              </a:ext>
            </a:extLst>
          </p:cNvPr>
          <p:cNvSpPr txBox="1"/>
          <p:nvPr/>
        </p:nvSpPr>
        <p:spPr>
          <a:xfrm>
            <a:off x="547044" y="9041580"/>
            <a:ext cx="11090563" cy="7083536"/>
          </a:xfrm>
          <a:prstGeom prst="rect">
            <a:avLst/>
          </a:prstGeom>
          <a:noFill/>
          <a:ln w="76200" cmpd="dbl">
            <a:solidFill>
              <a:srgbClr val="0070C0"/>
            </a:solidFill>
          </a:ln>
        </p:spPr>
        <p:txBody>
          <a:bodyPr wrap="square" lIns="0" tIns="0" rIns="0" bIns="0" rtlCol="0">
            <a:noAutofit/>
          </a:bodyPr>
          <a:lstStyle/>
          <a:p>
            <a:endParaRPr kumimoji="1" lang="en-US" altLang="ja-JP" sz="3600" dirty="0">
              <a:latin typeface="メイリオ" panose="020B0604030504040204" pitchFamily="50" charset="-128"/>
              <a:ea typeface="メイリオ" panose="020B0604030504040204" pitchFamily="50" charset="-128"/>
            </a:endParaRPr>
          </a:p>
          <a:p>
            <a:r>
              <a:rPr kumimoji="1" lang="en-US" altLang="ja-JP" sz="3600" dirty="0">
                <a:latin typeface="メイリオ" panose="020B0604030504040204" pitchFamily="50" charset="-128"/>
                <a:ea typeface="メイリオ" panose="020B0604030504040204" pitchFamily="50" charset="-128"/>
              </a:rPr>
              <a:t>【</a:t>
            </a:r>
            <a:r>
              <a:rPr kumimoji="1" lang="ja-JP" altLang="en-US" sz="3600" dirty="0">
                <a:latin typeface="メイリオ" panose="020B0604030504040204" pitchFamily="50" charset="-128"/>
                <a:ea typeface="メイリオ" panose="020B0604030504040204" pitchFamily="50" charset="-128"/>
              </a:rPr>
              <a:t>交通アクセス</a:t>
            </a:r>
            <a:r>
              <a:rPr kumimoji="1" lang="en-US" altLang="ja-JP" sz="3600" dirty="0">
                <a:latin typeface="メイリオ" panose="020B0604030504040204" pitchFamily="50" charset="-128"/>
                <a:ea typeface="メイリオ" panose="020B0604030504040204" pitchFamily="50" charset="-128"/>
              </a:rPr>
              <a:t>】</a:t>
            </a:r>
          </a:p>
          <a:p>
            <a:r>
              <a:rPr lang="ja-JP" altLang="en-US" sz="3600" dirty="0">
                <a:latin typeface="メイリオ" panose="020B0604030504040204" pitchFamily="50" charset="-128"/>
                <a:ea typeface="メイリオ" panose="020B0604030504040204" pitchFamily="50" charset="-128"/>
              </a:rPr>
              <a:t>　車：大分</a:t>
            </a:r>
            <a:r>
              <a:rPr lang="en-US" altLang="ja-JP" sz="3600" dirty="0">
                <a:latin typeface="メイリオ" panose="020B0604030504040204" pitchFamily="50" charset="-128"/>
                <a:ea typeface="メイリオ" panose="020B0604030504040204" pitchFamily="50" charset="-128"/>
              </a:rPr>
              <a:t>IC</a:t>
            </a:r>
            <a:r>
              <a:rPr lang="ja-JP" altLang="en-US" sz="3600" dirty="0">
                <a:latin typeface="メイリオ" panose="020B0604030504040204" pitchFamily="50" charset="-128"/>
                <a:ea typeface="メイリオ" panose="020B0604030504040204" pitchFamily="50" charset="-128"/>
              </a:rPr>
              <a:t>より約</a:t>
            </a:r>
            <a:r>
              <a:rPr lang="en-US" altLang="ja-JP" sz="3600" dirty="0">
                <a:latin typeface="メイリオ" panose="020B0604030504040204" pitchFamily="50" charset="-128"/>
                <a:ea typeface="メイリオ" panose="020B0604030504040204" pitchFamily="50" charset="-128"/>
              </a:rPr>
              <a:t>10</a:t>
            </a:r>
            <a:r>
              <a:rPr lang="ja-JP" altLang="en-US" sz="3600" dirty="0">
                <a:latin typeface="メイリオ" panose="020B0604030504040204" pitchFamily="50" charset="-128"/>
                <a:ea typeface="メイリオ" panose="020B0604030504040204" pitchFamily="50" charset="-128"/>
              </a:rPr>
              <a:t>分</a:t>
            </a:r>
            <a:endParaRPr lang="en-US" altLang="ja-JP" sz="3600" dirty="0">
              <a:latin typeface="メイリオ" panose="020B0604030504040204" pitchFamily="50" charset="-128"/>
              <a:ea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rPr>
              <a:t>　　　</a:t>
            </a:r>
            <a:r>
              <a:rPr kumimoji="1" lang="en-US" altLang="ja-JP" sz="3600" dirty="0">
                <a:latin typeface="メイリオ" panose="020B0604030504040204" pitchFamily="50" charset="-128"/>
                <a:ea typeface="メイリオ" panose="020B0604030504040204" pitchFamily="50" charset="-128"/>
              </a:rPr>
              <a:t>JR</a:t>
            </a:r>
            <a:r>
              <a:rPr kumimoji="1" lang="ja-JP" altLang="en-US" sz="3600" dirty="0">
                <a:latin typeface="メイリオ" panose="020B0604030504040204" pitchFamily="50" charset="-128"/>
                <a:ea typeface="メイリオ" panose="020B0604030504040204" pitchFamily="50" charset="-128"/>
              </a:rPr>
              <a:t>大分駅より約</a:t>
            </a:r>
            <a:r>
              <a:rPr kumimoji="1" lang="en-US" altLang="ja-JP" sz="3600" dirty="0">
                <a:latin typeface="メイリオ" panose="020B0604030504040204" pitchFamily="50" charset="-128"/>
                <a:ea typeface="メイリオ" panose="020B0604030504040204" pitchFamily="50" charset="-128"/>
              </a:rPr>
              <a:t>10</a:t>
            </a:r>
            <a:r>
              <a:rPr kumimoji="1" lang="ja-JP" altLang="en-US" sz="3600" dirty="0">
                <a:latin typeface="メイリオ" panose="020B0604030504040204" pitchFamily="50" charset="-128"/>
                <a:ea typeface="メイリオ" panose="020B0604030504040204" pitchFamily="50" charset="-128"/>
              </a:rPr>
              <a:t>分</a:t>
            </a:r>
            <a:endParaRPr kumimoji="1" lang="en-US" altLang="ja-JP" sz="3600" dirty="0">
              <a:latin typeface="メイリオ" panose="020B0604030504040204" pitchFamily="50" charset="-128"/>
              <a:ea typeface="メイリオ" panose="020B0604030504040204" pitchFamily="50" charset="-128"/>
            </a:endParaRPr>
          </a:p>
          <a:p>
            <a:endParaRPr lang="en-US" altLang="ja-JP" sz="2000" dirty="0">
              <a:latin typeface="メイリオ" panose="020B0604030504040204" pitchFamily="50" charset="-128"/>
              <a:ea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rPr>
              <a:t>　バス：</a:t>
            </a:r>
            <a:r>
              <a:rPr lang="ja-JP" altLang="en-US" sz="3600" dirty="0">
                <a:latin typeface="メイリオ" panose="020B0604030504040204" pitchFamily="50" charset="-128"/>
                <a:ea typeface="メイリオ" panose="020B0604030504040204" pitchFamily="50" charset="-128"/>
              </a:rPr>
              <a:t>①</a:t>
            </a:r>
            <a:r>
              <a:rPr kumimoji="1" lang="ja-JP" altLang="en-US" sz="3600" dirty="0">
                <a:latin typeface="メイリオ" panose="020B0604030504040204" pitchFamily="50" charset="-128"/>
                <a:ea typeface="メイリオ" panose="020B0604030504040204" pitchFamily="50" charset="-128"/>
              </a:rPr>
              <a:t>大分駅より</a:t>
            </a:r>
            <a:endParaRPr kumimoji="1" lang="en-US" altLang="ja-JP" sz="3600" dirty="0">
              <a:latin typeface="メイリオ" panose="020B0604030504040204" pitchFamily="50" charset="-128"/>
              <a:ea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rPr>
              <a:t>    　     大分交通バス</a:t>
            </a:r>
            <a:r>
              <a:rPr kumimoji="1" lang="en-US" altLang="ja-JP" sz="3600" dirty="0">
                <a:latin typeface="メイリオ" panose="020B0604030504040204" pitchFamily="50" charset="-128"/>
                <a:ea typeface="メイリオ" panose="020B0604030504040204" pitchFamily="50" charset="-128"/>
              </a:rPr>
              <a:t>《</a:t>
            </a:r>
            <a:r>
              <a:rPr kumimoji="1" lang="ja-JP" altLang="en-US" sz="3600" dirty="0">
                <a:latin typeface="メイリオ" panose="020B0604030504040204" pitchFamily="50" charset="-128"/>
                <a:ea typeface="メイリオ" panose="020B0604030504040204" pitchFamily="50" charset="-128"/>
              </a:rPr>
              <a:t>新川経由別府方面行き</a:t>
            </a:r>
            <a:r>
              <a:rPr kumimoji="1" lang="en-US" altLang="ja-JP" sz="3600" dirty="0">
                <a:latin typeface="メイリオ" panose="020B0604030504040204" pitchFamily="50" charset="-128"/>
                <a:ea typeface="メイリオ" panose="020B0604030504040204" pitchFamily="50" charset="-128"/>
              </a:rPr>
              <a:t>》</a:t>
            </a:r>
          </a:p>
          <a:p>
            <a:r>
              <a:rPr lang="en-US" altLang="ja-JP" sz="3600" dirty="0">
                <a:latin typeface="メイリオ" panose="020B0604030504040204" pitchFamily="50" charset="-128"/>
                <a:ea typeface="メイリオ" panose="020B0604030504040204" pitchFamily="50" charset="-128"/>
              </a:rPr>
              <a:t>      </a:t>
            </a:r>
            <a:r>
              <a:rPr lang="ja-JP" altLang="en-US" sz="3600" dirty="0">
                <a:latin typeface="メイリオ" panose="020B0604030504040204" pitchFamily="50" charset="-128"/>
                <a:ea typeface="メイリオ" panose="020B0604030504040204" pitchFamily="50" charset="-128"/>
              </a:rPr>
              <a:t>　</a:t>
            </a:r>
            <a:r>
              <a:rPr lang="en-US" altLang="ja-JP" sz="3600" dirty="0">
                <a:latin typeface="メイリオ" panose="020B0604030504040204" pitchFamily="50" charset="-128"/>
                <a:ea typeface="メイリオ" panose="020B0604030504040204" pitchFamily="50" charset="-128"/>
              </a:rPr>
              <a:t>   </a:t>
            </a:r>
            <a:r>
              <a:rPr lang="ja-JP" altLang="en-US" sz="3600" dirty="0">
                <a:latin typeface="メイリオ" panose="020B0604030504040204" pitchFamily="50" charset="-128"/>
                <a:ea typeface="メイリオ" panose="020B0604030504040204" pitchFamily="50" charset="-128"/>
              </a:rPr>
              <a:t>大分駅前バス停➡王子町バス停　約</a:t>
            </a:r>
            <a:r>
              <a:rPr lang="en-US" altLang="ja-JP" sz="3600" dirty="0">
                <a:latin typeface="メイリオ" panose="020B0604030504040204" pitchFamily="50" charset="-128"/>
                <a:ea typeface="メイリオ" panose="020B0604030504040204" pitchFamily="50" charset="-128"/>
              </a:rPr>
              <a:t>15</a:t>
            </a:r>
            <a:r>
              <a:rPr lang="ja-JP" altLang="en-US" sz="3600" dirty="0">
                <a:latin typeface="メイリオ" panose="020B0604030504040204" pitchFamily="50" charset="-128"/>
                <a:ea typeface="メイリオ" panose="020B0604030504040204" pitchFamily="50" charset="-128"/>
              </a:rPr>
              <a:t>分</a:t>
            </a:r>
            <a:endParaRPr lang="en-US" altLang="ja-JP" sz="3600" dirty="0">
              <a:latin typeface="メイリオ" panose="020B0604030504040204" pitchFamily="50" charset="-128"/>
              <a:ea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rPr>
              <a:t>　　　　②別府駅より</a:t>
            </a:r>
            <a:endParaRPr kumimoji="1"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　　　　大分交通バス</a:t>
            </a:r>
            <a:r>
              <a:rPr lang="en-US" altLang="ja-JP" sz="3600" dirty="0">
                <a:latin typeface="メイリオ" panose="020B0604030504040204" pitchFamily="50" charset="-128"/>
                <a:ea typeface="メイリオ" panose="020B0604030504040204" pitchFamily="50" charset="-128"/>
              </a:rPr>
              <a:t>《</a:t>
            </a:r>
            <a:r>
              <a:rPr lang="ja-JP" altLang="en-US" sz="3600" dirty="0">
                <a:latin typeface="メイリオ" panose="020B0604030504040204" pitchFamily="50" charset="-128"/>
                <a:ea typeface="メイリオ" panose="020B0604030504040204" pitchFamily="50" charset="-128"/>
              </a:rPr>
              <a:t>大分駅行き</a:t>
            </a:r>
            <a:r>
              <a:rPr lang="en-US" altLang="ja-JP" sz="3600" dirty="0">
                <a:latin typeface="メイリオ" panose="020B0604030504040204" pitchFamily="50" charset="-128"/>
                <a:ea typeface="メイリオ" panose="020B0604030504040204" pitchFamily="50" charset="-128"/>
              </a:rPr>
              <a:t>》</a:t>
            </a:r>
          </a:p>
          <a:p>
            <a:r>
              <a:rPr kumimoji="1" lang="ja-JP" altLang="en-US" sz="3600" dirty="0">
                <a:latin typeface="メイリオ" panose="020B0604030504040204" pitchFamily="50" charset="-128"/>
                <a:ea typeface="メイリオ" panose="020B0604030504040204" pitchFamily="50" charset="-128"/>
              </a:rPr>
              <a:t>　　　　別府駅前バス停➡王子町バス亭　約</a:t>
            </a:r>
            <a:r>
              <a:rPr kumimoji="1" lang="en-US" altLang="ja-JP" sz="3600" dirty="0">
                <a:latin typeface="メイリオ" panose="020B0604030504040204" pitchFamily="50" charset="-128"/>
                <a:ea typeface="メイリオ" panose="020B0604030504040204" pitchFamily="50" charset="-128"/>
              </a:rPr>
              <a:t>25</a:t>
            </a:r>
            <a:r>
              <a:rPr kumimoji="1" lang="ja-JP" altLang="en-US" sz="3600" dirty="0">
                <a:latin typeface="メイリオ" panose="020B0604030504040204" pitchFamily="50" charset="-128"/>
                <a:ea typeface="メイリオ" panose="020B0604030504040204" pitchFamily="50" charset="-128"/>
              </a:rPr>
              <a:t>分</a:t>
            </a:r>
            <a:endParaRPr kumimoji="1"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　</a:t>
            </a:r>
            <a:endParaRPr lang="en-US" altLang="ja-JP" sz="3600" dirty="0">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　徒歩：</a:t>
            </a:r>
            <a:r>
              <a:rPr lang="en-US" altLang="ja-JP" sz="3600" dirty="0">
                <a:latin typeface="メイリオ" panose="020B0604030504040204" pitchFamily="50" charset="-128"/>
                <a:ea typeface="メイリオ" panose="020B0604030504040204" pitchFamily="50" charset="-128"/>
              </a:rPr>
              <a:t>JR</a:t>
            </a:r>
            <a:r>
              <a:rPr lang="ja-JP" altLang="en-US" sz="3600" dirty="0">
                <a:latin typeface="メイリオ" panose="020B0604030504040204" pitchFamily="50" charset="-128"/>
                <a:ea typeface="メイリオ" panose="020B0604030504040204" pitchFamily="50" charset="-128"/>
              </a:rPr>
              <a:t>西大分駅より　約</a:t>
            </a:r>
            <a:r>
              <a:rPr lang="en-US" altLang="ja-JP" sz="3600" dirty="0">
                <a:latin typeface="メイリオ" panose="020B0604030504040204" pitchFamily="50" charset="-128"/>
                <a:ea typeface="メイリオ" panose="020B0604030504040204" pitchFamily="50" charset="-128"/>
              </a:rPr>
              <a:t>15</a:t>
            </a:r>
            <a:r>
              <a:rPr lang="ja-JP" altLang="en-US" sz="3600" dirty="0">
                <a:latin typeface="メイリオ" panose="020B0604030504040204" pitchFamily="50" charset="-128"/>
                <a:ea typeface="メイリオ" panose="020B0604030504040204" pitchFamily="50" charset="-128"/>
              </a:rPr>
              <a:t>分</a:t>
            </a:r>
            <a:endParaRPr kumimoji="1" lang="en-US" altLang="ja-JP" sz="3600" dirty="0">
              <a:latin typeface="メイリオ" panose="020B0604030504040204" pitchFamily="50" charset="-128"/>
              <a:ea typeface="メイリオ" panose="020B0604030504040204" pitchFamily="50" charset="-128"/>
            </a:endParaRPr>
          </a:p>
          <a:p>
            <a:endParaRPr kumimoji="1" lang="en-US" altLang="ja-JP" sz="3600" dirty="0">
              <a:latin typeface="メイリオ" panose="020B0604030504040204" pitchFamily="50" charset="-128"/>
              <a:ea typeface="メイリオ" panose="020B0604030504040204" pitchFamily="50" charset="-128"/>
            </a:endParaRPr>
          </a:p>
          <a:p>
            <a:endParaRPr kumimoji="1" lang="en-US" altLang="ja-JP" sz="3600" dirty="0">
              <a:latin typeface="メイリオ" panose="020B0604030504040204" pitchFamily="50" charset="-128"/>
              <a:ea typeface="メイリオ" panose="020B0604030504040204" pitchFamily="50" charset="-128"/>
            </a:endParaRPr>
          </a:p>
          <a:p>
            <a:endParaRPr kumimoji="1" lang="ja-JP" altLang="en-US" sz="3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4428178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45B214B-2827-417F-AAD3-0B36C4717410}" vid="{F3177F42-1D9E-41C0-878D-79D53282877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1302</TotalTime>
  <Words>315</Words>
  <Application>Microsoft Office PowerPoint</Application>
  <PresentationFormat>ユーザー設定</PresentationFormat>
  <Paragraphs>39</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メイリオ</vt:lpstr>
      <vt:lpstr>游ゴシック</vt:lpstr>
      <vt:lpstr>Arial</vt:lpstr>
      <vt:lpstr>Calibri</vt:lpstr>
      <vt:lpstr>Cambria</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野生鳥獣（サル）による農林業被害対策研修会 （鳥獣被害対策アドバイザー研修会）</dc:title>
  <dc:creator>oitapref</dc:creator>
  <cp:lastModifiedBy>上谷　麻梨恵</cp:lastModifiedBy>
  <cp:revision>129</cp:revision>
  <cp:lastPrinted>2024-05-31T07:42:38Z</cp:lastPrinted>
  <dcterms:created xsi:type="dcterms:W3CDTF">2022-10-28T03:47:04Z</dcterms:created>
  <dcterms:modified xsi:type="dcterms:W3CDTF">2026-08-05T05:41:08Z</dcterms:modified>
</cp:coreProperties>
</file>